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82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84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Refresh</a:t>
            </a:r>
            <a:r>
              <a:rPr lang="en-CA" baseline="0" dirty="0"/>
              <a:t> Time vs. Zoom (Lower is Better)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0.5</c:v>
                </c:pt>
                <c:pt idx="1">
                  <c:v>0.49</c:v>
                </c:pt>
                <c:pt idx="2">
                  <c:v>0.48</c:v>
                </c:pt>
                <c:pt idx="3">
                  <c:v>0.47</c:v>
                </c:pt>
                <c:pt idx="4">
                  <c:v>0.45</c:v>
                </c:pt>
                <c:pt idx="5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583-463D-A706-1343DD7449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R-Tree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  <c:pt idx="0">
                  <c:v>0.5</c:v>
                </c:pt>
                <c:pt idx="1">
                  <c:v>0.23</c:v>
                </c:pt>
                <c:pt idx="2">
                  <c:v>0.15</c:v>
                </c:pt>
                <c:pt idx="3">
                  <c:v>0.08</c:v>
                </c:pt>
                <c:pt idx="4">
                  <c:v>0.05</c:v>
                </c:pt>
                <c:pt idx="5">
                  <c:v>1E-4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583-463D-A706-1343DD7449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6552624"/>
        <c:axId val="356548032"/>
      </c:scatterChart>
      <c:valAx>
        <c:axId val="35655262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Zoom Factor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548032"/>
        <c:crosses val="autoZero"/>
        <c:crossBetween val="midCat"/>
        <c:majorUnit val="2"/>
      </c:valAx>
      <c:valAx>
        <c:axId val="356548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Time (s)</a:t>
                </a:r>
              </a:p>
            </c:rich>
          </c:tx>
          <c:layout>
            <c:manualLayout>
              <c:xMode val="edge"/>
              <c:yMode val="edge"/>
              <c:x val="3.6231884057971015E-3"/>
              <c:y val="0.3676588672265863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5526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Loading</a:t>
            </a:r>
            <a:r>
              <a:rPr lang="en-CA" baseline="0" dirty="0"/>
              <a:t> Map Time Comparison (Lower is Better)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Prof. Program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Toronto</c:v>
                </c:pt>
                <c:pt idx="1">
                  <c:v>GTA</c:v>
                </c:pt>
                <c:pt idx="2">
                  <c:v>New York</c:v>
                </c:pt>
                <c:pt idx="3">
                  <c:v>London</c:v>
                </c:pt>
                <c:pt idx="4">
                  <c:v>Tokyo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6.92</c:v>
                </c:pt>
                <c:pt idx="1">
                  <c:v>10.199999999999999</c:v>
                </c:pt>
                <c:pt idx="2">
                  <c:v>10.199999999999999</c:v>
                </c:pt>
                <c:pt idx="3">
                  <c:v>7.2</c:v>
                </c:pt>
                <c:pt idx="4">
                  <c:v>31.7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F3-4B3A-9782-8569CDF02D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Program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Toronto</c:v>
                </c:pt>
                <c:pt idx="1">
                  <c:v>GTA</c:v>
                </c:pt>
                <c:pt idx="2">
                  <c:v>New York</c:v>
                </c:pt>
                <c:pt idx="3">
                  <c:v>London</c:v>
                </c:pt>
                <c:pt idx="4">
                  <c:v>Tokyo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4.41</c:v>
                </c:pt>
                <c:pt idx="1">
                  <c:v>7.9</c:v>
                </c:pt>
                <c:pt idx="2">
                  <c:v>6.58</c:v>
                </c:pt>
                <c:pt idx="3">
                  <c:v>4.45</c:v>
                </c:pt>
                <c:pt idx="4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F3-4B3A-9782-8569CDF02D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8295104"/>
        <c:axId val="668295432"/>
      </c:barChart>
      <c:catAx>
        <c:axId val="66829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295432"/>
        <c:crosses val="autoZero"/>
        <c:auto val="1"/>
        <c:lblAlgn val="ctr"/>
        <c:lblOffset val="100"/>
        <c:noMultiLvlLbl val="0"/>
      </c:catAx>
      <c:valAx>
        <c:axId val="668295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295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48C90-DCA2-4416-8E97-DD1A2AD94AEB}" type="datetimeFigureOut">
              <a:rPr lang="en-CA" smtClean="0"/>
              <a:t>2020-04-29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C0D208-FD97-4C4D-8035-A9DBDD6341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5196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688FB-BA81-4046-A148-49DC48901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A7547-999E-4E0D-9DA2-956CD6FAF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BB47E-F227-42A3-BCF7-79DC65F31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A6F0-30AD-4F49-B828-FC07A6A8CEDB}" type="datetimeFigureOut">
              <a:rPr lang="en-CA" smtClean="0"/>
              <a:t>2020-04-29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C9A33-6C97-45F9-B4C4-16AD0FB14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8DD99-6E05-42B1-99D2-FFB20D74D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5042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95D9A-FBC2-4B42-9111-1B092AFA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5851CB-3E67-47CA-A875-A2FDC8455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28A37-2699-4AFE-8838-F1B78D4C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A6F0-30AD-4F49-B828-FC07A6A8CEDB}" type="datetimeFigureOut">
              <a:rPr lang="en-CA" smtClean="0"/>
              <a:t>2020-04-29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EFBD2-72B1-4446-9E01-E98F281B1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5A7C6-B380-4ED6-BD33-78EAC019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887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E17831-9E76-4188-BD92-723B9A7E4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EBF85-9618-4CD6-9E95-4B2AF3584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20350-4220-4348-8784-90B7CA76B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A6F0-30AD-4F49-B828-FC07A6A8CEDB}" type="datetimeFigureOut">
              <a:rPr lang="en-CA" smtClean="0"/>
              <a:t>2020-04-29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705AD-7F0F-46A2-92A2-62A208F8A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72E2A-D231-4142-BE23-BC8A9252F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15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53EA-E630-4AA7-8219-8AE4E3EA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17B2E-E0C5-4C0C-9200-A86446EA2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3BD95-DD75-4DE9-AF14-7B7B092D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A6F0-30AD-4F49-B828-FC07A6A8CEDB}" type="datetimeFigureOut">
              <a:rPr lang="en-CA" smtClean="0"/>
              <a:t>2020-04-29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111C8-783E-4C81-BED4-362C269A2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BC19-6307-441A-91D5-91B94C86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157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09C4-53B3-4C48-B4DC-54B4944F2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1738F-6A7C-419F-B0CE-9CA03E47C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1A0D-7CED-4948-BCB3-0C1E883F4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A6F0-30AD-4F49-B828-FC07A6A8CEDB}" type="datetimeFigureOut">
              <a:rPr lang="en-CA" smtClean="0"/>
              <a:t>2020-04-29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4E1E6-D01F-4E93-B8F5-41FD8BCA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4CB0A-438E-433C-BBB5-F5EB5596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2732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C28B7-14CD-4870-837B-2A689E9B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9C42A-0883-419B-B28E-02578975A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0CC8C-F0CA-481D-AD2B-8D997F617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D8058-41A8-4B19-8C23-9520976C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A6F0-30AD-4F49-B828-FC07A6A8CEDB}" type="datetimeFigureOut">
              <a:rPr lang="en-CA" smtClean="0"/>
              <a:t>2020-04-29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79561-8854-44B5-9AC1-19210657E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A9023-C01B-4FDF-8720-EFC732C28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081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3C86-8CAF-463F-90FF-E37158E50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28D4E-6F52-4956-B85F-E89F1B3AE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3B201-C5C2-4DD2-BC09-5C8484A46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C13BD5-75D8-4C64-B3D7-3838B566C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5EEE8-8BAC-458D-A404-A269F1189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9F23CC-6DC7-440F-9441-2F02C7E86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A6F0-30AD-4F49-B828-FC07A6A8CEDB}" type="datetimeFigureOut">
              <a:rPr lang="en-CA" smtClean="0"/>
              <a:t>2020-04-29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4B4617-44A5-4789-A3B0-F239936FC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982D9-1E5A-46F3-851D-CAE09EB59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32852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EDB1-8BE0-4420-A29B-4CAEDE59A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E72D79-3C24-4077-9C1C-CC218ADB5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A6F0-30AD-4F49-B828-FC07A6A8CEDB}" type="datetimeFigureOut">
              <a:rPr lang="en-CA" smtClean="0"/>
              <a:t>2020-04-29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1B2FD-25EE-4F02-9E0E-352DC0FFD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45345-765A-4CFC-A792-77B0F266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9495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878FC5-8179-4DB8-A5E6-6D57AD4C5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A6F0-30AD-4F49-B828-FC07A6A8CEDB}" type="datetimeFigureOut">
              <a:rPr lang="en-CA" smtClean="0"/>
              <a:t>2020-04-29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3140D5-CF93-428D-A471-C233F9E59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E271F-F9D8-488B-B291-F2D98FA7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01970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DAF31-8D89-42D3-AD8F-408C97D4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5311-3F48-4DD1-AAB0-095D46CC2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8881E-A0B3-4A9C-AFA2-BCF82F08D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E3C99-9C28-4462-816F-2D549E174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A6F0-30AD-4F49-B828-FC07A6A8CEDB}" type="datetimeFigureOut">
              <a:rPr lang="en-CA" smtClean="0"/>
              <a:t>2020-04-29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51A7E-A285-4B67-84C3-861E7A61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E0235-D6D2-42CA-A507-C0E24EF7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5556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84811-74CD-4CAB-98F6-69075DF9C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9A08A1-C58B-4CFC-9527-5B65A01AC5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7CFEF-2C45-4B0B-AAE6-F1B5D6A69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76BB6-3B0E-4518-9CA2-DD7CCB2C0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A6F0-30AD-4F49-B828-FC07A6A8CEDB}" type="datetimeFigureOut">
              <a:rPr lang="en-CA" smtClean="0"/>
              <a:t>2020-04-29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560D3-3806-4D11-83D0-5ECA2EA8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929AF-93F8-490C-BF3E-90FFD39BF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978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A07D14-9B63-4235-A173-62F94FFC6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86F47-4E73-43E1-9603-06FEE7697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64152-BC8E-4FED-8732-15EDB7C1FD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4A6F0-30AD-4F49-B828-FC07A6A8CEDB}" type="datetimeFigureOut">
              <a:rPr lang="en-CA" smtClean="0"/>
              <a:t>2020-04-29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C77DA-E6EE-4B72-9BFF-A2B5E6FAD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FF2DC-9D32-4DD6-9972-5509519FF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55CF8-05C6-4FDA-86F7-0A7D3A3EADA5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758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B24C7E-2D5E-4C4E-9CD5-D61F243C9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072643-A0EC-42FB-B66A-24C0E6FFD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2" y="1846371"/>
            <a:ext cx="12048829" cy="3165257"/>
            <a:chOff x="143163" y="5763486"/>
            <a:chExt cx="12048829" cy="73955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45065" y="5763486"/>
              <a:ext cx="11546927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FB1B595-4E0E-4913-822E-EB9B40163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434108" y="5763486"/>
              <a:ext cx="1" cy="739555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C48EA58-53D6-4E4A-9BDB-087D34617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0752" y="389517"/>
            <a:ext cx="6686629" cy="6058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ACFB6-B9E8-4784-BDBE-C4B193811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5964" y="968432"/>
            <a:ext cx="5597236" cy="4921136"/>
          </a:xfrm>
        </p:spPr>
        <p:txBody>
          <a:bodyPr anchor="ctr">
            <a:normAutofit/>
          </a:bodyPr>
          <a:lstStyle/>
          <a:p>
            <a:pPr algn="l"/>
            <a:r>
              <a:rPr lang="en-CA" sz="4700"/>
              <a:t>QuickTime Mapper</a:t>
            </a:r>
            <a:endParaRPr lang="en-CA" sz="4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CCA97A-9F4C-4989-A57F-4D1F025EF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6275" y="2366751"/>
            <a:ext cx="3618381" cy="2124496"/>
          </a:xfrm>
        </p:spPr>
        <p:txBody>
          <a:bodyPr anchor="ctr">
            <a:normAutofit/>
          </a:bodyPr>
          <a:lstStyle/>
          <a:p>
            <a:pPr algn="l"/>
            <a:r>
              <a:rPr lang="en-CA" sz="2800" dirty="0"/>
              <a:t>Edwin Zhang</a:t>
            </a:r>
          </a:p>
          <a:p>
            <a:pPr algn="l"/>
            <a:r>
              <a:rPr lang="en-CA" sz="2800" dirty="0" err="1"/>
              <a:t>Urmilkumar</a:t>
            </a:r>
            <a:r>
              <a:rPr lang="en-CA" sz="2800" dirty="0"/>
              <a:t> Modi</a:t>
            </a:r>
          </a:p>
          <a:p>
            <a:pPr algn="l"/>
            <a:r>
              <a:rPr lang="en-CA" sz="2800" dirty="0"/>
              <a:t>Fahim </a:t>
            </a:r>
            <a:r>
              <a:rPr lang="en-CA" sz="2800" dirty="0" err="1"/>
              <a:t>Talukder</a:t>
            </a:r>
            <a:endParaRPr lang="en-CA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53072-B3C1-4493-BD4B-787C3BFC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3E350B-366E-4A31-8588-0E9AD880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3579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090F3-12D1-4987-893B-7BA360CE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CA" sz="3600" dirty="0"/>
              <a:t>Finding Intersections using Autocomplete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41F09-EC9E-44D3-B287-D9600F91F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Select City from drop-down menu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Press the “Load Map” Button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oogle Shape;126;p22">
            <a:extLst>
              <a:ext uri="{FF2B5EF4-FFF2-40B4-BE49-F238E27FC236}">
                <a16:creationId xmlns:a16="http://schemas.microsoft.com/office/drawing/2014/main" id="{3A1190A8-7DB7-475A-9F3E-E19E4D08F99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84947" y="803742"/>
            <a:ext cx="5637552" cy="495634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DFE2C-C44E-4624-9805-013146318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Urmil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F5270-AAB1-4D2D-BAE4-2D7A6B88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4975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6FF3A-53CE-4489-9E94-AD956EAD8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Accessing Building Figures</a:t>
            </a:r>
          </a:p>
        </p:txBody>
      </p:sp>
      <p:pic>
        <p:nvPicPr>
          <p:cNvPr id="5" name="Google Shape;134;p23">
            <a:extLst>
              <a:ext uri="{FF2B5EF4-FFF2-40B4-BE49-F238E27FC236}">
                <a16:creationId xmlns:a16="http://schemas.microsoft.com/office/drawing/2014/main" id="{4ACD633C-5FED-4836-AE85-D774F731A9D3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3350" y="41275"/>
            <a:ext cx="5942013" cy="5313363"/>
          </a:xfrm>
          <a:prstGeom prst="rect">
            <a:avLst/>
          </a:prstGeom>
        </p:spPr>
      </p:pic>
      <p:pic>
        <p:nvPicPr>
          <p:cNvPr id="6" name="Google Shape;135;p23">
            <a:extLst>
              <a:ext uri="{FF2B5EF4-FFF2-40B4-BE49-F238E27FC236}">
                <a16:creationId xmlns:a16="http://schemas.microsoft.com/office/drawing/2014/main" id="{919B9B63-14D0-4673-90FB-E723079E744D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325" y="41275"/>
            <a:ext cx="5902325" cy="531336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0AB6F0F-94F4-4C13-8CC7-6235EEBBB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  <a:endParaRPr lang="en-C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09C2C6-F65E-456C-B98E-14234CC7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8714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2E7A-B89A-4568-AFAB-480AEB52F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Accessing Point of Interest Information</a:t>
            </a:r>
          </a:p>
        </p:txBody>
      </p:sp>
      <p:pic>
        <p:nvPicPr>
          <p:cNvPr id="5" name="Google Shape;142;p24">
            <a:extLst>
              <a:ext uri="{FF2B5EF4-FFF2-40B4-BE49-F238E27FC236}">
                <a16:creationId xmlns:a16="http://schemas.microsoft.com/office/drawing/2014/main" id="{56F1ED8D-5E59-4536-89CC-7B56ADFD935C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975" y="41275"/>
            <a:ext cx="5862638" cy="5313363"/>
          </a:xfrm>
          <a:prstGeom prst="rect">
            <a:avLst/>
          </a:prstGeom>
        </p:spPr>
      </p:pic>
      <p:pic>
        <p:nvPicPr>
          <p:cNvPr id="6" name="Google Shape;143;p24">
            <a:extLst>
              <a:ext uri="{FF2B5EF4-FFF2-40B4-BE49-F238E27FC236}">
                <a16:creationId xmlns:a16="http://schemas.microsoft.com/office/drawing/2014/main" id="{9C1578EA-BA74-4122-9A6D-57B7AD4CD77D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575" y="41275"/>
            <a:ext cx="5886450" cy="531336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2EBC38-94DE-476B-B5A9-10E47958C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  <a:endParaRPr lang="en-CA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9145026-8FA3-4A99-B7AC-14D8FF3C3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3287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5E7BC-14FB-4613-9A42-1698EBA36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Dark Mode </a:t>
            </a:r>
            <a:r>
              <a:rPr lang="en-US" dirty="0" err="1"/>
              <a:t>Colour</a:t>
            </a:r>
            <a:r>
              <a:rPr lang="en-US" dirty="0"/>
              <a:t> Scheme</a:t>
            </a:r>
          </a:p>
        </p:txBody>
      </p:sp>
      <p:pic>
        <p:nvPicPr>
          <p:cNvPr id="5" name="Google Shape;150;p25">
            <a:extLst>
              <a:ext uri="{FF2B5EF4-FFF2-40B4-BE49-F238E27FC236}">
                <a16:creationId xmlns:a16="http://schemas.microsoft.com/office/drawing/2014/main" id="{4539F0A1-169D-400E-ABB6-768DAF91DDA2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875" y="41275"/>
            <a:ext cx="5937250" cy="5313363"/>
          </a:xfrm>
          <a:prstGeom prst="rect">
            <a:avLst/>
          </a:prstGeom>
        </p:spPr>
      </p:pic>
      <p:pic>
        <p:nvPicPr>
          <p:cNvPr id="6" name="Google Shape;151;p25">
            <a:extLst>
              <a:ext uri="{FF2B5EF4-FFF2-40B4-BE49-F238E27FC236}">
                <a16:creationId xmlns:a16="http://schemas.microsoft.com/office/drawing/2014/main" id="{4689D5A9-0272-4EFB-9320-6D46594510FB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675" y="41275"/>
            <a:ext cx="5886450" cy="531336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3C541B-2BCD-462D-873E-3698D3473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Urmil</a:t>
            </a:r>
            <a:endParaRPr lang="en-CA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DD725A-31BF-459A-B9AE-F6B95C4B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7570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D8A12-245E-4E31-B3A5-ED3D1456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CA" sz="4000"/>
              <a:t>Responsiveness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54BA6-E572-4009-8368-A9148509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Fast execution speed</a:t>
            </a:r>
          </a:p>
          <a:p>
            <a:r>
              <a:rPr lang="en-US" sz="2000" dirty="0"/>
              <a:t>Reduced latency</a:t>
            </a:r>
          </a:p>
          <a:p>
            <a:r>
              <a:rPr lang="en-US" sz="2000" dirty="0"/>
              <a:t>No visual lag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oogle Shape;159;p26">
            <a:extLst>
              <a:ext uri="{FF2B5EF4-FFF2-40B4-BE49-F238E27FC236}">
                <a16:creationId xmlns:a16="http://schemas.microsoft.com/office/drawing/2014/main" id="{BB59CE61-0298-4D3F-BBFA-0D8F3C8D908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46863" y="1768106"/>
            <a:ext cx="5487259" cy="33211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8A9A83-13A0-44E9-9791-8168AB42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Edwin /Tianyi</a:t>
            </a:r>
            <a:endParaRPr lang="en-C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E1F04F-FA96-4C27-8E9B-FA59B805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9838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41648-CE6D-4127-83FC-92B2BD60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CA" sz="3700"/>
              <a:t>The Problem with Drawing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20CD1-46EB-4F2F-BDAA-D4181E94E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What The User Can See:</a:t>
            </a:r>
          </a:p>
          <a:p>
            <a:pPr lvl="1"/>
            <a:r>
              <a:rPr lang="en-US" sz="2000"/>
              <a:t>Everything</a:t>
            </a:r>
          </a:p>
          <a:p>
            <a:r>
              <a:rPr lang="en-US" sz="2000"/>
              <a:t>What The Program Draws:</a:t>
            </a:r>
          </a:p>
          <a:p>
            <a:pPr lvl="1"/>
            <a:r>
              <a:rPr lang="en-US" sz="2000"/>
              <a:t>Everything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oogle Shape;169;p27">
            <a:extLst>
              <a:ext uri="{FF2B5EF4-FFF2-40B4-BE49-F238E27FC236}">
                <a16:creationId xmlns:a16="http://schemas.microsoft.com/office/drawing/2014/main" id="{B918E082-7DB4-4AA2-9E03-D4FB2C76E9F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40672" y="950101"/>
            <a:ext cx="5483230" cy="49577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22F7C1-016B-448F-BCE9-11988A5CA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Edwin /Tianyi</a:t>
            </a:r>
            <a:endParaRPr lang="en-C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7FBB11-F129-4B32-A98E-1443ED32F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0681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6054D-A9A0-4A6C-A497-0BDAD641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CA" sz="3700"/>
              <a:t>The Problem with Drawing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44C04-BC3C-453E-A12A-4E54BECEF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The User Can See:</a:t>
            </a:r>
          </a:p>
          <a:p>
            <a:pPr lvl="1"/>
            <a:r>
              <a:rPr lang="en-US" sz="2000" dirty="0"/>
              <a:t>Less than 10 streets</a:t>
            </a:r>
          </a:p>
          <a:p>
            <a:r>
              <a:rPr lang="en-US" sz="2000" dirty="0"/>
              <a:t>What The Program Draws: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Everything!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177;p28">
            <a:extLst>
              <a:ext uri="{FF2B5EF4-FFF2-40B4-BE49-F238E27FC236}">
                <a16:creationId xmlns:a16="http://schemas.microsoft.com/office/drawing/2014/main" id="{C7A6A154-2A64-433F-93C4-5FE214E9244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52931" y="952988"/>
            <a:ext cx="5477566" cy="49520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A97557-B43B-48BF-9C75-AF23F4334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Edwin /Tianyi</a:t>
            </a:r>
            <a:endParaRPr lang="en-C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7437BD-EE7D-4C3C-A1D2-F2671408A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1599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00F0B-325A-46A3-9A18-129AB39BC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CA" sz="4000"/>
              <a:t>Our Solution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3FD3D-F565-41A6-9E20-FC8D65D2B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457200" lvl="0" indent="-349250">
              <a:spcBef>
                <a:spcPts val="0"/>
              </a:spcBef>
              <a:buSzPts val="1900"/>
              <a:buChar char="●"/>
            </a:pPr>
            <a:r>
              <a:rPr lang="en-US" sz="2000"/>
              <a:t>R-Trees: Spatial organization</a:t>
            </a:r>
          </a:p>
          <a:p>
            <a:pPr marL="457200" lvl="0" indent="-349250">
              <a:spcBef>
                <a:spcPts val="0"/>
              </a:spcBef>
              <a:buSzPts val="1900"/>
              <a:buChar char="●"/>
            </a:pPr>
            <a:r>
              <a:rPr lang="en-US" sz="2000"/>
              <a:t>Organizes data into “boxes”</a:t>
            </a:r>
          </a:p>
          <a:p>
            <a:endParaRPr lang="en-CA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185;p29">
            <a:extLst>
              <a:ext uri="{FF2B5EF4-FFF2-40B4-BE49-F238E27FC236}">
                <a16:creationId xmlns:a16="http://schemas.microsoft.com/office/drawing/2014/main" id="{BC13CDE6-0DB5-476B-81B6-3F1513CF142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07849" y="913996"/>
            <a:ext cx="5565287" cy="50293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EAFA43-7C86-45DC-960F-D75C3223A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Edwin /Tianyi</a:t>
            </a:r>
            <a:endParaRPr lang="en-C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E67CAF-4704-4FAD-9A28-35660A93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1149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5C985-7DD6-4180-A141-86A846B6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CA" sz="4000"/>
              <a:t>Our Solution’s Result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31B42-EAB6-48A6-99B9-E9D15F4C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The User Can See:</a:t>
            </a:r>
          </a:p>
          <a:p>
            <a:pPr lvl="1"/>
            <a:r>
              <a:rPr lang="en-US" sz="2000" dirty="0"/>
              <a:t>Less than 10 streets</a:t>
            </a:r>
          </a:p>
          <a:p>
            <a:r>
              <a:rPr lang="en-US" sz="2000" dirty="0"/>
              <a:t>What The Program Draws: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Less than 10 streets!</a:t>
            </a:r>
          </a:p>
          <a:p>
            <a:r>
              <a:rPr lang="en-US" sz="2400" dirty="0"/>
              <a:t>“great in terms of responsiveness” – 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oogle Shape;177;p28">
            <a:extLst>
              <a:ext uri="{FF2B5EF4-FFF2-40B4-BE49-F238E27FC236}">
                <a16:creationId xmlns:a16="http://schemas.microsoft.com/office/drawing/2014/main" id="{AABC40C4-8FF2-4C07-BD20-6C7CBB6AD1C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52931" y="952988"/>
            <a:ext cx="5477566" cy="49520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874128-13F0-419C-B650-1F8734745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Edwin /Tianyi</a:t>
            </a:r>
            <a:endParaRPr lang="en-C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FA9010E-F794-405C-BF55-C2C0B1CF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5582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27F7AF4-72C6-4B71-9E40-53E8BFEF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200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FBE90-BF1B-4EFC-811B-B5EA624A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31" y="245082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R-Tree Statistics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A5DDBC-2E84-492B-9FC7-6A85562F6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31" y="1289718"/>
            <a:ext cx="10515599" cy="420624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The R-Tree significantly reduces the refresh time, improving the responsiveness of the map.</a:t>
            </a:r>
            <a:endParaRPr lang="en-US" sz="2400" kern="1200" dirty="0">
              <a:solidFill>
                <a:schemeClr val="accent1">
                  <a:lumMod val="20000"/>
                  <a:lumOff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6" name="Content Placeholder 5">
            <a:extLst>
              <a:ext uri="{FF2B5EF4-FFF2-40B4-BE49-F238E27FC236}">
                <a16:creationId xmlns:a16="http://schemas.microsoft.com/office/drawing/2014/main" id="{0D67227E-DAAB-4750-975D-1FF89EB90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456912"/>
              </p:ext>
            </p:extLst>
          </p:nvPr>
        </p:nvGraphicFramePr>
        <p:xfrm>
          <a:off x="838200" y="2246409"/>
          <a:ext cx="10515599" cy="4058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C83CB4-736D-4615-B67D-4E61EC43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Edwin /Tianyi</a:t>
            </a:r>
            <a:endParaRPr lang="en-CA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9CA4388-3BAF-469A-86EE-0386E3CF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7291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F0E391-7675-4367-B5E2-A5BB0CE1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Thought Experiment: Imagine a GIS that...</a:t>
            </a:r>
            <a:endParaRPr lang="en-US" sz="3700" dirty="0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4FB85-3926-4F68-BADF-56653884E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Can load any map quickly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Has an easy to use simple, user-friendly interface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Presents information intuitively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16" descr="Image result for people looking at laptop in business">
            <a:extLst>
              <a:ext uri="{FF2B5EF4-FFF2-40B4-BE49-F238E27FC236}">
                <a16:creationId xmlns:a16="http://schemas.microsoft.com/office/drawing/2014/main" id="{9D02A27D-60ED-4A2A-8E5A-B2EB33C40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3" r="28752" b="2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982C4DA-E0A6-46C9-86BD-5903FB7A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5810" y="6492240"/>
            <a:ext cx="305086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Fahim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76B50EB-3817-4138-A255-CB931CD33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D755CF8-05C6-4FDA-86F7-0A7D3A3EADA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1543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27F7AF4-72C6-4B71-9E40-53E8BFEF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200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FBE90-BF1B-4EFC-811B-B5EA624A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31" y="245082"/>
            <a:ext cx="10515599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GUI Responsiveness for Panning and Zooming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A5DDBC-2E84-492B-9FC7-6A85562F6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89718"/>
            <a:ext cx="121919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                                            Standard                                                                                      R-Tree                                            </a:t>
            </a:r>
          </a:p>
        </p:txBody>
      </p:sp>
      <p:pic>
        <p:nvPicPr>
          <p:cNvPr id="8" name="Google Shape;207;p32">
            <a:extLst>
              <a:ext uri="{FF2B5EF4-FFF2-40B4-BE49-F238E27FC236}">
                <a16:creationId xmlns:a16="http://schemas.microsoft.com/office/drawing/2014/main" id="{E33C462A-5EBA-4DE4-BA67-EA8F1C517CE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039" y="2211714"/>
            <a:ext cx="4876891" cy="42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8;p32">
            <a:extLst>
              <a:ext uri="{FF2B5EF4-FFF2-40B4-BE49-F238E27FC236}">
                <a16:creationId xmlns:a16="http://schemas.microsoft.com/office/drawing/2014/main" id="{8D641B1A-AC6C-4F42-9E3A-D03422C2ADC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072" y="2210413"/>
            <a:ext cx="4878370" cy="428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E3370E3-E27F-4A8A-B989-177C6D7A6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Edwin /Tianyi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D758C5-FC51-4E3C-8054-BAE6F30C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1528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3C23B-798E-4AF2-B992-0C8E5D7B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CA" sz="3700" dirty="0"/>
              <a:t>Problem: Loading the Map is Slow</a:t>
            </a:r>
          </a:p>
        </p:txBody>
      </p:sp>
      <p:grpSp>
        <p:nvGrpSpPr>
          <p:cNvPr id="53" name="Group 4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Rectangle 4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40FD0-5271-40D1-97B5-4269A867B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Loading map can take upwards to 1 minute</a:t>
            </a:r>
          </a:p>
          <a:p>
            <a:r>
              <a:rPr lang="en-US" sz="2000" dirty="0"/>
              <a:t>Millions of data points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CA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220;p33">
            <a:extLst>
              <a:ext uri="{FF2B5EF4-FFF2-40B4-BE49-F238E27FC236}">
                <a16:creationId xmlns:a16="http://schemas.microsoft.com/office/drawing/2014/main" id="{BEFFC4B1-CB6E-4396-9889-8FAB66CA93B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/>
          <a:srcRect r="1742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BCCB5FC-583A-47CB-851D-E7DE9A51F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Edwin /Tianyi</a:t>
            </a:r>
            <a:endParaRPr lang="en-C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737EDB-B337-4E83-BC39-ACB84B99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5279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7F7AF4-72C6-4B71-9E40-53E8BFEF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200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6A2E8-6DD1-4E52-9F5A-253C6B232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31" y="245082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Our Solution: Multi-Threading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6A21C-C683-4F9A-B504-5854B2CA0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31" y="1289718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Running multiple lines of code concurrently instead of sequentially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7A35294-E005-43FA-AA12-0E46B717D2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6226080"/>
              </p:ext>
            </p:extLst>
          </p:nvPr>
        </p:nvGraphicFramePr>
        <p:xfrm>
          <a:off x="838200" y="2246409"/>
          <a:ext cx="10515599" cy="4058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D99528-2D98-419C-9F7D-8894CF778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Edwin /Tianyi</a:t>
            </a:r>
            <a:endParaRPr lang="en-C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DDDA6E-ED5D-4994-9134-25BC85FE5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343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C4B24C7E-2D5E-4C4E-9CD5-D61F243C9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23">
            <a:extLst>
              <a:ext uri="{FF2B5EF4-FFF2-40B4-BE49-F238E27FC236}">
                <a16:creationId xmlns:a16="http://schemas.microsoft.com/office/drawing/2014/main" id="{99072643-A0EC-42FB-B66A-24C0E6FFD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2" y="1846371"/>
            <a:ext cx="12048829" cy="3165257"/>
            <a:chOff x="143163" y="5763486"/>
            <a:chExt cx="12048829" cy="73955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45065" y="5763486"/>
              <a:ext cx="11546927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25">
              <a:extLst>
                <a:ext uri="{FF2B5EF4-FFF2-40B4-BE49-F238E27FC236}">
                  <a16:creationId xmlns:a16="http://schemas.microsoft.com/office/drawing/2014/main" id="{5FB1B595-4E0E-4913-822E-EB9B40163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434108" y="5763486"/>
              <a:ext cx="1" cy="739555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C48EA58-53D6-4E4A-9BDB-087D34617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0752" y="389517"/>
            <a:ext cx="6686629" cy="6058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69664-0B0F-45E2-A2FF-0C72BDC96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964" y="968432"/>
            <a:ext cx="5597236" cy="49211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D741C-C89C-41BD-A3F3-D7F39DB01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6275" y="2366751"/>
            <a:ext cx="3618381" cy="21244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mapper, QuickTime Mapper is exceptionally fast, easy to use and has lots of features!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1FBA4-D574-48F9-B75A-A4507CB84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Urmil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2A01E-48DF-45CA-86AB-818D914A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D755CF8-05C6-4FDA-86F7-0A7D3A3EADA5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47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84349-7FE9-4986-9413-2627D8106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Our Solution</a:t>
            </a:r>
            <a:endParaRPr lang="en-US" sz="5400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Google Shape;68;p15">
            <a:extLst>
              <a:ext uri="{FF2B5EF4-FFF2-40B4-BE49-F238E27FC236}">
                <a16:creationId xmlns:a16="http://schemas.microsoft.com/office/drawing/2014/main" id="{A21CC161-1E97-40C6-9817-F0351FBB310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81665" y="861841"/>
            <a:ext cx="5615212" cy="50771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D6153-2FE1-4F28-8C4C-8F170E656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3207E-E786-4129-A155-978193154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9184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C4B24C7E-2D5E-4C4E-9CD5-D61F243C9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072643-A0EC-42FB-B66A-24C0E6FFD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2" y="1846371"/>
            <a:ext cx="12048829" cy="3165257"/>
            <a:chOff x="143163" y="5763486"/>
            <a:chExt cx="12048829" cy="73955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45065" y="5763486"/>
              <a:ext cx="11546927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FB1B595-4E0E-4913-822E-EB9B40163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434108" y="5763486"/>
              <a:ext cx="1" cy="739555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3C48EA58-53D6-4E4A-9BDB-087D34617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0752" y="389517"/>
            <a:ext cx="6686629" cy="6058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92DF8-96A8-424A-8371-3A4BE2F0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964" y="968432"/>
            <a:ext cx="5597236" cy="49211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</a:t>
            </a:r>
            <a:r>
              <a:rPr lang="en-US"/>
              <a:t>i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 our Main Goal?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F11C4-0100-426C-BF98-D584D6304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6275" y="2366751"/>
            <a:ext cx="3618381" cy="21244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a fast, easy to use GIS with lots of features!</a:t>
            </a: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BC44D-9A7A-47CC-AED1-E1F30160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Urmil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4D2D6-B1AF-44E2-BD41-9F086353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844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8CD10-5FF7-4078-8EF5-EF35B0FB6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CA" sz="5400"/>
              <a:t>What are our Objectives?</a:t>
            </a:r>
            <a:endParaRPr lang="en-CA" sz="5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4" name="Rectangle 2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E30B-233C-491C-A053-B69A32990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Intuitive layout to maximize Usability</a:t>
            </a:r>
          </a:p>
          <a:p>
            <a:pPr lvl="1"/>
            <a:r>
              <a:rPr lang="en-US" sz="2000" dirty="0"/>
              <a:t>Gather user feedback for improvements</a:t>
            </a:r>
          </a:p>
          <a:p>
            <a:r>
              <a:rPr lang="en-US" sz="2000" dirty="0"/>
              <a:t>Optimize for Speed and Responsiveness</a:t>
            </a:r>
          </a:p>
          <a:p>
            <a:pPr lvl="1"/>
            <a:r>
              <a:rPr lang="en-US" sz="2000" dirty="0"/>
              <a:t>Refer to SAR from WD1</a:t>
            </a:r>
          </a:p>
          <a:p>
            <a:endParaRPr lang="en-CA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CA7C7-54C2-4699-9AE8-3C58A050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Urmil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6CDD-5CD4-400B-831F-283F9C86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5691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B5BE0-8FBF-42E9-AA03-8450D29E8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Usability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4AF27-0D7F-43E0-BB97-406E0F16D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fontAlgn="base">
              <a:buFont typeface="Arial" panose="020B0604020202020204" pitchFamily="34" charset="0"/>
              <a:buChar char="•"/>
            </a:pPr>
            <a:r>
              <a:rPr lang="en-US" sz="2000" dirty="0"/>
              <a:t>How well the software reaches its end goal</a:t>
            </a:r>
          </a:p>
          <a:p>
            <a:pPr marL="285750" indent="-228600" fontAlgn="base">
              <a:buFont typeface="Arial" panose="020B0604020202020204" pitchFamily="34" charset="0"/>
              <a:buChar char="•"/>
            </a:pPr>
            <a:r>
              <a:rPr lang="en-US" sz="2000" dirty="0"/>
              <a:t>Intuitive User-Interface</a:t>
            </a:r>
          </a:p>
          <a:p>
            <a:pPr marL="285750" indent="-228600" fontAlgn="base">
              <a:buFont typeface="Arial" panose="020B0604020202020204" pitchFamily="34" charset="0"/>
              <a:buChar char="•"/>
            </a:pPr>
            <a:r>
              <a:rPr lang="en-US" sz="2000" dirty="0"/>
              <a:t>Display Information for easy and quick access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10" descr="Image result for head down with laptop open">
            <a:extLst>
              <a:ext uri="{FF2B5EF4-FFF2-40B4-BE49-F238E27FC236}">
                <a16:creationId xmlns:a16="http://schemas.microsoft.com/office/drawing/2014/main" id="{EDD6F614-D91D-4A79-92F5-9339BF2A4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r="17813" b="2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8025315-E393-48F2-ABEC-472E0553F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  <a:endParaRPr lang="en-CA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AA3A229-664C-42E5-B8E4-A38DBC980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3463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6ADA51-067E-461F-A713-1167F88B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CA" sz="4000" dirty="0"/>
              <a:t>Toolkit Layout and Zoom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2" name="Rectangle 4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4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AD99B-0A23-4828-85F3-993435DEC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pPr fontAlgn="base"/>
            <a:r>
              <a:rPr lang="en-US" sz="2000" dirty="0"/>
              <a:t>Arrange buttons in an easily accessible manner</a:t>
            </a:r>
          </a:p>
          <a:p>
            <a:pPr lvl="1" fontAlgn="base"/>
            <a:r>
              <a:rPr lang="en-US" sz="2000" dirty="0"/>
              <a:t>Create toggles for binary operations (e.g. Dark Mode)</a:t>
            </a:r>
          </a:p>
          <a:p>
            <a:pPr fontAlgn="base"/>
            <a:r>
              <a:rPr lang="en-US" sz="2000" dirty="0"/>
              <a:t>Create clear and familiar labels for the users to recognize</a:t>
            </a:r>
          </a:p>
          <a:p>
            <a:pPr fontAlgn="base"/>
            <a:r>
              <a:rPr lang="en-US" sz="2000" dirty="0"/>
              <a:t>Background Overlay for the zoom buttons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oogle Shape;99;p19">
            <a:extLst>
              <a:ext uri="{FF2B5EF4-FFF2-40B4-BE49-F238E27FC236}">
                <a16:creationId xmlns:a16="http://schemas.microsoft.com/office/drawing/2014/main" id="{DFB220D5-6829-4482-9E13-87A0535CB515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083423" y="1577424"/>
            <a:ext cx="4397433" cy="5276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oogle Shape;102;p19">
            <a:extLst>
              <a:ext uri="{FF2B5EF4-FFF2-40B4-BE49-F238E27FC236}">
                <a16:creationId xmlns:a16="http://schemas.microsoft.com/office/drawing/2014/main" id="{E456CBD6-803F-411E-A8EC-81254B61C812}"/>
              </a:ext>
            </a:extLst>
          </p:cNvPr>
          <p:cNvPicPr preferRelativeResize="0"/>
          <p:nvPr/>
        </p:nvPicPr>
        <p:blipFill rotWithShape="1">
          <a:blip r:embed="rId3"/>
          <a:srcRect l="89065" t="79721" r="1311" b="2331"/>
          <a:stretch/>
        </p:blipFill>
        <p:spPr>
          <a:xfrm>
            <a:off x="8535022" y="3707894"/>
            <a:ext cx="1492370" cy="2518756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77BE6-92A6-4B5A-B5B2-2CE0BEAF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B5C86-3190-4C7A-9394-B7ADF50C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24974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938C-E488-4810-95F3-AC839D5E2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z="3100" dirty="0"/>
              <a:t>Colours</a:t>
            </a:r>
            <a:r>
              <a:rPr lang="en-US" sz="3100" dirty="0"/>
              <a:t>: Conventional </a:t>
            </a:r>
            <a:r>
              <a:rPr lang="en-US" sz="3100" dirty="0" err="1"/>
              <a:t>Colour</a:t>
            </a:r>
            <a:r>
              <a:rPr lang="en-US" sz="3100" dirty="0"/>
              <a:t> Scheme is Intuitive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94422CB-0BE5-4D99-B90B-6490AC790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Lakes, Rivers, Streams – Blue</a:t>
            </a:r>
          </a:p>
          <a:p>
            <a:r>
              <a:rPr lang="en-US" sz="2000"/>
              <a:t>Parks, Greenspace – Green</a:t>
            </a:r>
          </a:p>
          <a:p>
            <a:r>
              <a:rPr lang="en-US" sz="2000"/>
              <a:t>Buildings – Grey</a:t>
            </a:r>
          </a:p>
          <a:p>
            <a:r>
              <a:rPr lang="en-US" sz="2000"/>
              <a:t>Land – Signal White</a:t>
            </a:r>
          </a:p>
          <a:p>
            <a:r>
              <a:rPr lang="en-US" sz="2000"/>
              <a:t>Highways – Yellow </a:t>
            </a:r>
          </a:p>
          <a:p>
            <a:r>
              <a:rPr lang="en-US" sz="2000"/>
              <a:t>Streets – White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Content Placeholder 45" descr="A close up of a map&#10;&#10;Description automatically generated">
            <a:extLst>
              <a:ext uri="{FF2B5EF4-FFF2-40B4-BE49-F238E27FC236}">
                <a16:creationId xmlns:a16="http://schemas.microsoft.com/office/drawing/2014/main" id="{37C99685-A915-41D0-9666-AAE6C1320E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0" r="19165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3A2CB597-CB27-4CDB-9262-FBC0B9D8D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Fahim</a:t>
            </a:r>
            <a:endParaRPr lang="en-CA" dirty="0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3FDCD942-76A9-457F-A61C-7DE62FEF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3530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090F3-12D1-4987-893B-7BA360CE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CA" sz="3600" dirty="0"/>
              <a:t>Finding Intersections using Autocomplete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41F09-EC9E-44D3-B287-D9600F91F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/>
              <a:t>Click on the Search Bar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/>
              <a:t>Type street 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/>
              <a:t>Select from Autocomplete Suggestions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/>
              <a:t>Press the “Find” button or the Enter key</a:t>
            </a:r>
          </a:p>
          <a:p>
            <a:pPr marL="514350" indent="-514350">
              <a:buFont typeface="+mj-lt"/>
              <a:buAutoNum type="arabicPeriod"/>
            </a:pPr>
            <a:endParaRPr lang="en-CA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117;p21" descr="A close up of a map&#10;&#10;Description automatically generated">
            <a:extLst>
              <a:ext uri="{FF2B5EF4-FFF2-40B4-BE49-F238E27FC236}">
                <a16:creationId xmlns:a16="http://schemas.microsoft.com/office/drawing/2014/main" id="{37FAFFD0-B537-41ED-867D-73587B8F773A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987738" y="838582"/>
            <a:ext cx="5628018" cy="4947965"/>
          </a:xfrm>
          <a:prstGeom prst="rect">
            <a:avLst/>
          </a:prstGeom>
          <a:noFill/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E6640-1AB3-4CA0-9801-27C94809A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Urmil</a:t>
            </a:r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C07F0-2E8F-47D6-8E1E-C4D935AB7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5CF8-05C6-4FDA-86F7-0A7D3A3EADA5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7705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485</Words>
  <Application>Microsoft Office PowerPoint</Application>
  <PresentationFormat>Widescreen</PresentationFormat>
  <Paragraphs>131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QuickTime Mapper</vt:lpstr>
      <vt:lpstr>Thought Experiment: Imagine a GIS that...</vt:lpstr>
      <vt:lpstr>Our Solution</vt:lpstr>
      <vt:lpstr>What is our Main Goal?</vt:lpstr>
      <vt:lpstr>What are our Objectives?</vt:lpstr>
      <vt:lpstr>Usability</vt:lpstr>
      <vt:lpstr>Toolkit Layout and Zoom</vt:lpstr>
      <vt:lpstr>Colours: Conventional Colour Scheme is Intuitive</vt:lpstr>
      <vt:lpstr>Finding Intersections using Autocomplete</vt:lpstr>
      <vt:lpstr>Finding Intersections using Autocomplete</vt:lpstr>
      <vt:lpstr>Accessing Building Figures</vt:lpstr>
      <vt:lpstr>Accessing Point of Interest Information</vt:lpstr>
      <vt:lpstr>Dark Mode Colour Scheme</vt:lpstr>
      <vt:lpstr>Responsiveness</vt:lpstr>
      <vt:lpstr>The Problem with Drawing</vt:lpstr>
      <vt:lpstr>The Problem with Drawing</vt:lpstr>
      <vt:lpstr>Our Solution</vt:lpstr>
      <vt:lpstr>Our Solution’s Result</vt:lpstr>
      <vt:lpstr>R-Tree Statistics</vt:lpstr>
      <vt:lpstr>GUI Responsiveness for Panning and Zooming</vt:lpstr>
      <vt:lpstr>Problem: Loading the Map is Slow</vt:lpstr>
      <vt:lpstr>Our Solution: Multi-Threading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QuickTime Mapper</dc:title>
  <dc:creator>Urmil Modi</dc:creator>
  <cp:lastModifiedBy>Edwin Zhang</cp:lastModifiedBy>
  <cp:revision>3</cp:revision>
  <dcterms:created xsi:type="dcterms:W3CDTF">2020-03-20T09:19:49Z</dcterms:created>
  <dcterms:modified xsi:type="dcterms:W3CDTF">2020-04-29T17:53:50Z</dcterms:modified>
</cp:coreProperties>
</file>